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309" r:id="rId2"/>
    <p:sldId id="310" r:id="rId3"/>
    <p:sldId id="311" r:id="rId4"/>
    <p:sldId id="312" r:id="rId5"/>
    <p:sldId id="313" r:id="rId6"/>
    <p:sldId id="314" r:id="rId7"/>
    <p:sldId id="315" r:id="rId8"/>
    <p:sldId id="316" r:id="rId9"/>
    <p:sldId id="322" r:id="rId10"/>
    <p:sldId id="318" r:id="rId11"/>
    <p:sldId id="319" r:id="rId12"/>
    <p:sldId id="320" r:id="rId13"/>
    <p:sldId id="321"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176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ext uri="{19B8F6BF-5375-455C-9EA6-DF929625EA0E}">
        <p15:presenceInfo xmlns:p15="http://schemas.microsoft.com/office/powerpoint/2012/main" userId="Tama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87871" autoAdjust="0"/>
  </p:normalViewPr>
  <p:slideViewPr>
    <p:cSldViewPr snapToGrid="0" showGuides="1">
      <p:cViewPr varScale="1">
        <p:scale>
          <a:sx n="75" d="100"/>
          <a:sy n="75" d="100"/>
        </p:scale>
        <p:origin x="1757" y="86"/>
      </p:cViewPr>
      <p:guideLst>
        <p:guide orient="horz" pos="2160"/>
        <p:guide pos="2880"/>
        <p:guide orient="horz" pos="1769"/>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1-15T11:29:10.895" idx="1">
    <p:pos x="2605" y="424"/>
    <p:text>Does this appear as intended? The exercise is for a future instructor to add and not a placeholder for you to add something?</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143375" y="9120189"/>
            <a:ext cx="3170238" cy="479425"/>
          </a:xfrm>
          <a:prstGeom prst="rect">
            <a:avLst/>
          </a:prstGeom>
        </p:spPr>
        <p:txBody>
          <a:bodyPr lIns="91432" tIns="45716" rIns="91432" bIns="45716"/>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This is why they typically</a:t>
            </a:r>
            <a:r>
              <a:rPr lang="en-US" baseline="0" dirty="0"/>
              <a:t> resort to using something like guessing with Fibonacci numbers</a:t>
            </a:r>
          </a:p>
          <a:p>
            <a:endParaRPr lang="en-US" baseline="0" dirty="0"/>
          </a:p>
          <a:p>
            <a:r>
              <a:rPr lang="en-US" baseline="0" dirty="0"/>
              <a:t>Fibonacci numbers have the useful property of being, roughly, exponentially scaled. Unfortunately,</a:t>
            </a:r>
          </a:p>
          <a:p>
            <a:pPr marL="362480" indent="-362480">
              <a:buAutoNum type="arabicParenR"/>
            </a:pPr>
            <a:r>
              <a:rPr lang="en-US" baseline="0" dirty="0"/>
              <a:t>The scaling ratio of consecutive numbers does not stabilize until larger numbers &gt; about 8</a:t>
            </a:r>
          </a:p>
          <a:p>
            <a:pPr marL="362480" indent="-362480">
              <a:buAutoNum type="arabicParenR"/>
            </a:pPr>
            <a:r>
              <a:rPr lang="en-US" baseline="0" dirty="0"/>
              <a:t>2/1 = 2, 3/2 =1.5, 5/3 = 1.66 8/5=1.6, 13/8 = 1.62, 21/13 =  1.62</a:t>
            </a:r>
          </a:p>
          <a:p>
            <a:pPr marL="362480" indent="-362480">
              <a:buAutoNum type="arabicParenR"/>
            </a:pPr>
            <a:r>
              <a:rPr lang="en-US" baseline="0" dirty="0"/>
              <a:t>The scale factor (1.617) is small enough to make it difficult to distinguish between adjacent sizes</a:t>
            </a:r>
          </a:p>
          <a:p>
            <a:pPr marL="362480" indent="-362480">
              <a:buAutoNum type="arabicParenR"/>
            </a:pPr>
            <a:r>
              <a:rPr lang="en-US" baseline="0" dirty="0"/>
              <a:t>There is no guidance about the frequency of different sizes</a:t>
            </a:r>
            <a:endParaRPr lang="en-US" dirty="0"/>
          </a:p>
        </p:txBody>
      </p:sp>
    </p:spTree>
    <p:extLst>
      <p:ext uri="{BB962C8B-B14F-4D97-AF65-F5344CB8AC3E}">
        <p14:creationId xmlns:p14="http://schemas.microsoft.com/office/powerpoint/2010/main" val="1595541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Distributions bounded at zero often exhibit log normal shape. </a:t>
            </a:r>
          </a:p>
        </p:txBody>
      </p:sp>
    </p:spTree>
    <p:extLst>
      <p:ext uri="{BB962C8B-B14F-4D97-AF65-F5344CB8AC3E}">
        <p14:creationId xmlns:p14="http://schemas.microsoft.com/office/powerpoint/2010/main" val="21054036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5108223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622477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Building Standard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Size Tables</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9" r:id="rId13"/>
    <p:sldLayoutId id="2147483730"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for </a:t>
            </a:r>
            <a:br>
              <a:rPr lang="en-US" dirty="0"/>
            </a:br>
            <a:r>
              <a:rPr lang="en-US" dirty="0"/>
              <a:t>Software Engineering</a:t>
            </a:r>
          </a:p>
        </p:txBody>
      </p:sp>
      <p:sp>
        <p:nvSpPr>
          <p:cNvPr id="3" name="Subtitle 2"/>
          <p:cNvSpPr>
            <a:spLocks noGrp="1"/>
          </p:cNvSpPr>
          <p:nvPr>
            <p:ph type="subTitle" idx="1"/>
          </p:nvPr>
        </p:nvSpPr>
        <p:spPr/>
        <p:txBody>
          <a:bodyPr/>
          <a:lstStyle/>
          <a:p>
            <a:r>
              <a:rPr lang="en-US" dirty="0">
                <a:solidFill>
                  <a:srgbClr val="000000"/>
                </a:solidFill>
              </a:rPr>
              <a:t>Session 7 – Building Standard </a:t>
            </a:r>
            <a:br>
              <a:rPr lang="en-US" dirty="0">
                <a:solidFill>
                  <a:srgbClr val="000000"/>
                </a:solidFill>
              </a:rPr>
            </a:br>
            <a:r>
              <a:rPr lang="en-US" dirty="0">
                <a:solidFill>
                  <a:srgbClr val="000000"/>
                </a:solidFill>
              </a:rPr>
              <a:t>Size Tables</a:t>
            </a:r>
          </a:p>
        </p:txBody>
      </p:sp>
    </p:spTree>
    <p:extLst>
      <p:ext uri="{BB962C8B-B14F-4D97-AF65-F5344CB8AC3E}">
        <p14:creationId xmlns:p14="http://schemas.microsoft.com/office/powerpoint/2010/main" val="2820405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a:xfrm>
            <a:off x="401934" y="1237028"/>
            <a:ext cx="8320035" cy="5014243"/>
          </a:xfrm>
        </p:spPr>
        <p:txBody>
          <a:bodyPr/>
          <a:lstStyle/>
          <a:p>
            <a:r>
              <a:rPr lang="en-US" dirty="0"/>
              <a:t>Placeholder for exercises to create estimates and tables.</a:t>
            </a:r>
          </a:p>
        </p:txBody>
      </p:sp>
    </p:spTree>
    <p:extLst>
      <p:ext uri="{BB962C8B-B14F-4D97-AF65-F5344CB8AC3E}">
        <p14:creationId xmlns:p14="http://schemas.microsoft.com/office/powerpoint/2010/main" val="1513877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Example</a:t>
            </a:r>
          </a:p>
        </p:txBody>
      </p:sp>
      <p:graphicFrame>
        <p:nvGraphicFramePr>
          <p:cNvPr id="4" name="Table 3"/>
          <p:cNvGraphicFramePr>
            <a:graphicFrameLocks noGrp="1"/>
          </p:cNvGraphicFramePr>
          <p:nvPr>
            <p:extLst>
              <p:ext uri="{D42A27DB-BD31-4B8C-83A1-F6EECF244321}">
                <p14:modId xmlns:p14="http://schemas.microsoft.com/office/powerpoint/2010/main" val="679397047"/>
              </p:ext>
            </p:extLst>
          </p:nvPr>
        </p:nvGraphicFramePr>
        <p:xfrm>
          <a:off x="289697" y="1099530"/>
          <a:ext cx="8581430" cy="5239945"/>
        </p:xfrm>
        <a:graphic>
          <a:graphicData uri="http://schemas.openxmlformats.org/drawingml/2006/table">
            <a:tbl>
              <a:tblPr/>
              <a:tblGrid>
                <a:gridCol w="2112764">
                  <a:extLst>
                    <a:ext uri="{9D8B030D-6E8A-4147-A177-3AD203B41FA5}">
                      <a16:colId xmlns:a16="http://schemas.microsoft.com/office/drawing/2014/main" val="20000"/>
                    </a:ext>
                  </a:extLst>
                </a:gridCol>
                <a:gridCol w="1800225">
                  <a:extLst>
                    <a:ext uri="{9D8B030D-6E8A-4147-A177-3AD203B41FA5}">
                      <a16:colId xmlns:a16="http://schemas.microsoft.com/office/drawing/2014/main" val="20001"/>
                    </a:ext>
                  </a:extLst>
                </a:gridCol>
                <a:gridCol w="600075">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1200150">
                  <a:extLst>
                    <a:ext uri="{9D8B030D-6E8A-4147-A177-3AD203B41FA5}">
                      <a16:colId xmlns:a16="http://schemas.microsoft.com/office/drawing/2014/main" val="20004"/>
                    </a:ext>
                  </a:extLst>
                </a:gridCol>
                <a:gridCol w="771525">
                  <a:extLst>
                    <a:ext uri="{9D8B030D-6E8A-4147-A177-3AD203B41FA5}">
                      <a16:colId xmlns:a16="http://schemas.microsoft.com/office/drawing/2014/main" val="20005"/>
                    </a:ext>
                  </a:extLst>
                </a:gridCol>
                <a:gridCol w="1410891">
                  <a:extLst>
                    <a:ext uri="{9D8B030D-6E8A-4147-A177-3AD203B41FA5}">
                      <a16:colId xmlns:a16="http://schemas.microsoft.com/office/drawing/2014/main" val="20006"/>
                    </a:ext>
                  </a:extLst>
                </a:gridCol>
              </a:tblGrid>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Calculation</a:t>
                      </a:r>
                    </a:p>
                  </a:txBody>
                  <a:tcPr marL="102870" marR="102870" marT="51435" marB="51435" anchor="ctr" horzOverflow="overflow">
                    <a:lnL cap="flat">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24.66</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24.66</a:t>
                      </a:r>
                    </a:p>
                  </a:txBody>
                  <a:tcPr marL="102870" marR="102870" marT="51435" marB="51435"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498277">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Calculation</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11.25</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22.50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Calculation</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small</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5.13</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5.13</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Data</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16.31</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16.31</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Data</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8.84</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17.68</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I/O</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16.15</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16.15</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Logic</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23.25</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23.25</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Logic</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15.98</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15.98</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Setup</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8.53</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8.53</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Text</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17.07</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17.07</a:t>
                      </a:r>
                    </a:p>
                  </a:txBody>
                  <a:tcPr marL="102870" marR="102870" marT="51435" marB="51435" anchor="ctr" horzOverflow="overflow">
                    <a:lnL>
                      <a:noFill/>
                    </a:lnL>
                    <a:lnR cap="flat">
                      <a:noFill/>
                    </a:lnR>
                    <a:lnT>
                      <a:noFill/>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r h="514350">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altLang="en-US" sz="2300" b="0" i="0" u="none" strike="noStrike" cap="none" normalizeH="0" baseline="0" dirty="0">
                        <a:ln>
                          <a:noFill/>
                        </a:ln>
                        <a:solidFill>
                          <a:schemeClr val="tx1"/>
                        </a:solidFill>
                        <a:effectLst/>
                        <a:latin typeface="Arial" pitchFamily="34" charset="0"/>
                      </a:endParaRPr>
                    </a:p>
                  </a:txBody>
                  <a:tcPr marL="102870" marR="102870" marT="51435" marB="51435" anchor="ctr" horzOverflow="overflow">
                    <a:lnL cap="flat">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altLang="en-US" sz="2300" b="0" i="0" u="none" strike="noStrike" cap="none" normalizeH="0" baseline="0" dirty="0">
                        <a:ln>
                          <a:noFill/>
                        </a:ln>
                        <a:solidFill>
                          <a:schemeClr val="tx1"/>
                        </a:solidFill>
                        <a:effectLst/>
                        <a:latin typeface="Arial" pitchFamily="34" charset="0"/>
                      </a:endParaRPr>
                    </a:p>
                  </a:txBody>
                  <a:tcPr marL="102870" marR="102870" marT="51435" marB="51435" anchor="ctr" horzOverflow="overflow">
                    <a:lnL>
                      <a:noFill/>
                    </a:lnL>
                    <a:lnR>
                      <a:noFill/>
                    </a:lnR>
                    <a:lnT>
                      <a:noFill/>
                    </a:lnT>
                    <a:lnB cap="flat">
                      <a:noFill/>
                    </a:lnB>
                    <a:lnTlToBr>
                      <a:noFill/>
                    </a:lnTlToBr>
                    <a:lnBlToTr>
                      <a:noFill/>
                    </a:lnBlToTr>
                    <a:noFill/>
                  </a:tcPr>
                </a:tc>
                <a:tc gridSpan="3">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700" b="0" i="0" u="none" strike="noStrike" cap="none" normalizeH="0" baseline="0" dirty="0">
                          <a:ln>
                            <a:noFill/>
                          </a:ln>
                          <a:solidFill>
                            <a:schemeClr val="tx1"/>
                          </a:solidFill>
                          <a:effectLst/>
                          <a:latin typeface="Arial" pitchFamily="34" charset="0"/>
                        </a:rPr>
                        <a:t>Total (LOC)</a:t>
                      </a:r>
                    </a:p>
                  </a:txBody>
                  <a:tcPr marL="102870" marR="102870" marT="51435" marB="51435" anchor="ctr" horzOverflow="overflow">
                    <a:lnL>
                      <a:noFill/>
                    </a:lnL>
                    <a:lnR>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7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700" b="0" i="0" u="none" strike="noStrike" cap="none" normalizeH="0" baseline="0" dirty="0">
                          <a:ln>
                            <a:noFill/>
                          </a:ln>
                          <a:solidFill>
                            <a:schemeClr val="tx1"/>
                          </a:solidFill>
                          <a:effectLst/>
                          <a:latin typeface="Arial" pitchFamily="34" charset="0"/>
                        </a:rPr>
                        <a:t>167.26</a:t>
                      </a:r>
                    </a:p>
                  </a:txBody>
                  <a:tcPr marL="102870" marR="102870" marT="51435" marB="51435" anchor="ctr" horzOverflow="overflow">
                    <a:lnL>
                      <a:noFill/>
                    </a:lnL>
                    <a:lnR cap="flat">
                      <a:noFill/>
                    </a:lnR>
                    <a:lnT w="12700" cap="flat" cmpd="sng" algn="ctr">
                      <a:solidFill>
                        <a:schemeClr val="tx1"/>
                      </a:solidFill>
                      <a:prstDash val="solid"/>
                      <a:round/>
                      <a:headEnd type="none" w="sm" len="sm"/>
                      <a:tailEnd type="none" w="sm" len="sm"/>
                    </a:lnT>
                    <a:lnB cap="flat">
                      <a:noFill/>
                    </a:lnB>
                    <a:lnTlToBr>
                      <a:noFill/>
                    </a:lnTlToBr>
                    <a:lnBlToTr>
                      <a:noFill/>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63146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Builders Example</a:t>
            </a:r>
          </a:p>
        </p:txBody>
      </p:sp>
      <p:graphicFrame>
        <p:nvGraphicFramePr>
          <p:cNvPr id="4" name="Table 3"/>
          <p:cNvGraphicFramePr>
            <a:graphicFrameLocks noGrp="1"/>
          </p:cNvGraphicFramePr>
          <p:nvPr>
            <p:extLst>
              <p:ext uri="{D42A27DB-BD31-4B8C-83A1-F6EECF244321}">
                <p14:modId xmlns:p14="http://schemas.microsoft.com/office/powerpoint/2010/main" val="3286349235"/>
              </p:ext>
            </p:extLst>
          </p:nvPr>
        </p:nvGraphicFramePr>
        <p:xfrm>
          <a:off x="272446" y="1082278"/>
          <a:ext cx="8581430" cy="5239945"/>
        </p:xfrm>
        <a:graphic>
          <a:graphicData uri="http://schemas.openxmlformats.org/drawingml/2006/table">
            <a:tbl>
              <a:tblPr/>
              <a:tblGrid>
                <a:gridCol w="2112764">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gridCol w="771525">
                  <a:extLst>
                    <a:ext uri="{9D8B030D-6E8A-4147-A177-3AD203B41FA5}">
                      <a16:colId xmlns:a16="http://schemas.microsoft.com/office/drawing/2014/main" val="20002"/>
                    </a:ext>
                  </a:extLst>
                </a:gridCol>
                <a:gridCol w="600075">
                  <a:extLst>
                    <a:ext uri="{9D8B030D-6E8A-4147-A177-3AD203B41FA5}">
                      <a16:colId xmlns:a16="http://schemas.microsoft.com/office/drawing/2014/main" val="20003"/>
                    </a:ext>
                  </a:extLst>
                </a:gridCol>
                <a:gridCol w="1028700">
                  <a:extLst>
                    <a:ext uri="{9D8B030D-6E8A-4147-A177-3AD203B41FA5}">
                      <a16:colId xmlns:a16="http://schemas.microsoft.com/office/drawing/2014/main" val="20004"/>
                    </a:ext>
                  </a:extLst>
                </a:gridCol>
                <a:gridCol w="1114425">
                  <a:extLst>
                    <a:ext uri="{9D8B030D-6E8A-4147-A177-3AD203B41FA5}">
                      <a16:colId xmlns:a16="http://schemas.microsoft.com/office/drawing/2014/main" val="20005"/>
                    </a:ext>
                  </a:extLst>
                </a:gridCol>
                <a:gridCol w="1239441">
                  <a:extLst>
                    <a:ext uri="{9D8B030D-6E8A-4147-A177-3AD203B41FA5}">
                      <a16:colId xmlns:a16="http://schemas.microsoft.com/office/drawing/2014/main" val="20006"/>
                    </a:ext>
                  </a:extLst>
                </a:gridCol>
              </a:tblGrid>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Bedroom</a:t>
                      </a:r>
                    </a:p>
                  </a:txBody>
                  <a:tcPr marL="102870" marR="102870" marT="51435" marB="51435" anchor="ctr" horzOverflow="overflow">
                    <a:lnL cap="flat">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200</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200</a:t>
                      </a:r>
                    </a:p>
                  </a:txBody>
                  <a:tcPr marL="102870" marR="102870" marT="51435" marB="51435"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498277">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Bedroom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140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280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Bedroom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small</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90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90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Bathroom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120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120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Bathroom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60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120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Kitchen</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130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130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Living 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400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400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Dining 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140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140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Family room</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large</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340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340</a:t>
                      </a:r>
                    </a:p>
                  </a:txBody>
                  <a:tcPr marL="102870" marR="102870" marT="51435" marB="51435"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469702">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Utility</a:t>
                      </a:r>
                    </a:p>
                  </a:txBody>
                  <a:tcPr marL="102870" marR="102870" marT="51435" marB="51435"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medium</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 x</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50</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50</a:t>
                      </a:r>
                    </a:p>
                  </a:txBody>
                  <a:tcPr marL="102870" marR="102870" marT="51435" marB="51435" anchor="ctr" horzOverflow="overflow">
                    <a:lnL>
                      <a:noFill/>
                    </a:lnL>
                    <a:lnR cap="flat">
                      <a:noFill/>
                    </a:lnR>
                    <a:lnT>
                      <a:noFill/>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r h="514350">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altLang="en-US" sz="2300" b="0" i="0" u="none" strike="noStrike" cap="none" normalizeH="0" baseline="0">
                        <a:ln>
                          <a:noFill/>
                        </a:ln>
                        <a:solidFill>
                          <a:schemeClr val="tx1"/>
                        </a:solidFill>
                        <a:effectLst/>
                        <a:latin typeface="Arial" pitchFamily="34" charset="0"/>
                      </a:endParaRPr>
                    </a:p>
                  </a:txBody>
                  <a:tcPr marL="102870" marR="102870" marT="51435" marB="51435" anchor="ctr" horzOverflow="overflow">
                    <a:lnL cap="flat">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altLang="en-US" sz="2300" b="0" i="0" u="none" strike="noStrike" cap="none" normalizeH="0" baseline="0">
                        <a:ln>
                          <a:noFill/>
                        </a:ln>
                        <a:solidFill>
                          <a:schemeClr val="tx1"/>
                        </a:solidFill>
                        <a:effectLst/>
                        <a:latin typeface="Arial" pitchFamily="34" charset="0"/>
                      </a:endParaRPr>
                    </a:p>
                  </a:txBody>
                  <a:tcPr marL="102870" marR="102870" marT="51435" marB="51435" anchor="ctr" horzOverflow="overflow">
                    <a:lnL>
                      <a:noFill/>
                    </a:lnL>
                    <a:lnR>
                      <a:noFill/>
                    </a:lnR>
                    <a:lnT>
                      <a:noFill/>
                    </a:lnT>
                    <a:lnB cap="flat">
                      <a:noFill/>
                    </a:lnB>
                    <a:lnTlToBr>
                      <a:noFill/>
                    </a:lnTlToBr>
                    <a:lnBlToTr>
                      <a:noFill/>
                    </a:lnBlToTr>
                    <a:noFill/>
                  </a:tcPr>
                </a:tc>
                <a:tc gridSpan="3">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700" b="0" i="0" u="none" strike="noStrike" cap="none" normalizeH="0" baseline="0" dirty="0">
                          <a:ln>
                            <a:noFill/>
                          </a:ln>
                          <a:solidFill>
                            <a:schemeClr val="tx1"/>
                          </a:solidFill>
                          <a:effectLst/>
                          <a:latin typeface="Arial" pitchFamily="34" charset="0"/>
                        </a:rPr>
                        <a:t>Total (sq. ft.)</a:t>
                      </a:r>
                    </a:p>
                  </a:txBody>
                  <a:tcPr marL="102870" marR="102870" marT="51435" marB="51435" anchor="ctr" horzOverflow="overflow">
                    <a:lnL>
                      <a:noFill/>
                    </a:lnL>
                    <a:lnR>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700" b="0" i="0" u="none" strike="noStrike" cap="none" normalizeH="0" baseline="0" dirty="0">
                          <a:ln>
                            <a:noFill/>
                          </a:ln>
                          <a:solidFill>
                            <a:schemeClr val="tx1"/>
                          </a:solidFill>
                          <a:effectLst/>
                          <a:latin typeface="Arial" pitchFamily="34" charset="0"/>
                        </a:rPr>
                        <a:t>=</a:t>
                      </a:r>
                    </a:p>
                  </a:txBody>
                  <a:tcPr marL="102870" marR="102870" marT="51435" marB="51435" anchor="ctr" horzOverflow="overflow">
                    <a:lnL>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700" b="0" i="0" u="none" strike="noStrike" cap="none" normalizeH="0" baseline="0" dirty="0">
                          <a:ln>
                            <a:noFill/>
                          </a:ln>
                          <a:solidFill>
                            <a:schemeClr val="tx1"/>
                          </a:solidFill>
                          <a:effectLst/>
                          <a:latin typeface="Arial" pitchFamily="34" charset="0"/>
                        </a:rPr>
                        <a:t>1,870</a:t>
                      </a:r>
                    </a:p>
                  </a:txBody>
                  <a:tcPr marL="102870" marR="102870" marT="51435" marB="51435" anchor="ctr" horzOverflow="overflow">
                    <a:lnL>
                      <a:noFill/>
                    </a:lnL>
                    <a:lnR cap="flat">
                      <a:noFill/>
                    </a:lnR>
                    <a:lnT w="12700" cap="flat" cmpd="sng" algn="ctr">
                      <a:solidFill>
                        <a:schemeClr val="tx1"/>
                      </a:solidFill>
                      <a:prstDash val="solid"/>
                      <a:round/>
                      <a:headEnd type="none" w="sm" len="sm"/>
                      <a:tailEnd type="none" w="sm" len="sm"/>
                    </a:lnT>
                    <a:lnB cap="flat">
                      <a:noFill/>
                    </a:lnB>
                    <a:lnTlToBr>
                      <a:noFill/>
                    </a:lnTlToBr>
                    <a:lnBlToTr>
                      <a:noFill/>
                    </a:lnBlToTr>
                    <a:no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547824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Historical Building Data</a:t>
            </a:r>
            <a:endParaRPr lang="en-US" dirty="0"/>
          </a:p>
        </p:txBody>
      </p:sp>
      <p:graphicFrame>
        <p:nvGraphicFramePr>
          <p:cNvPr id="4" name="Group 303"/>
          <p:cNvGraphicFramePr>
            <a:graphicFrameLocks noGrp="1"/>
          </p:cNvGraphicFramePr>
          <p:nvPr>
            <p:ph idx="1"/>
            <p:extLst>
              <p:ext uri="{D42A27DB-BD31-4B8C-83A1-F6EECF244321}">
                <p14:modId xmlns:p14="http://schemas.microsoft.com/office/powerpoint/2010/main" val="2842382026"/>
              </p:ext>
            </p:extLst>
          </p:nvPr>
        </p:nvGraphicFramePr>
        <p:xfrm>
          <a:off x="1142999" y="1061051"/>
          <a:ext cx="6675639" cy="5188545"/>
        </p:xfrm>
        <a:graphic>
          <a:graphicData uri="http://schemas.openxmlformats.org/drawingml/2006/table">
            <a:tbl>
              <a:tblPr/>
              <a:tblGrid>
                <a:gridCol w="2486026">
                  <a:extLst>
                    <a:ext uri="{9D8B030D-6E8A-4147-A177-3AD203B41FA5}">
                      <a16:colId xmlns:a16="http://schemas.microsoft.com/office/drawing/2014/main" val="20000"/>
                    </a:ext>
                  </a:extLst>
                </a:gridCol>
                <a:gridCol w="1543050">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gridCol w="1360688">
                  <a:extLst>
                    <a:ext uri="{9D8B030D-6E8A-4147-A177-3AD203B41FA5}">
                      <a16:colId xmlns:a16="http://schemas.microsoft.com/office/drawing/2014/main" val="20003"/>
                    </a:ext>
                  </a:extLst>
                </a:gridCol>
              </a:tblGrid>
              <a:tr h="577036">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altLang="en-US" sz="2300" b="0" i="0" u="none" strike="noStrike" cap="none" normalizeH="0" baseline="0" dirty="0">
                        <a:ln>
                          <a:noFill/>
                        </a:ln>
                        <a:solidFill>
                          <a:schemeClr val="tx2">
                            <a:lumMod val="60000"/>
                            <a:lumOff val="40000"/>
                          </a:schemeClr>
                        </a:solidFill>
                        <a:effectLst/>
                        <a:latin typeface="Arial" pitchFamily="34" charset="0"/>
                      </a:endParaRPr>
                    </a:p>
                  </a:txBody>
                  <a:tcPr marL="72000" marR="0" marT="0" marB="0" horzOverflow="overflow">
                    <a:lnL cap="flat">
                      <a:noFill/>
                    </a:lnL>
                    <a:lnR>
                      <a:noFill/>
                    </a:lnR>
                    <a:lnT cap="flat">
                      <a:noFill/>
                    </a:lnT>
                    <a:lnB>
                      <a:noFill/>
                    </a:lnB>
                    <a:lnTlToBr>
                      <a:noFill/>
                    </a:lnTlToBr>
                    <a:lnBlToTr>
                      <a:noFill/>
                    </a:lnBlToTr>
                    <a:noFill/>
                  </a:tcPr>
                </a:tc>
                <a:tc gridSpan="3">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B050"/>
                          </a:solidFill>
                          <a:effectLst/>
                          <a:latin typeface="Arial" pitchFamily="34" charset="0"/>
                        </a:rPr>
                        <a:t>Relative Size</a:t>
                      </a:r>
                    </a:p>
                  </a:txBody>
                  <a:tcPr marL="0" marR="0" marT="0" marB="0" anchor="ctr" horzOverflow="overflow">
                    <a:lnL>
                      <a:noFill/>
                    </a:lnL>
                    <a:lnR>
                      <a:noFill/>
                    </a:lnR>
                    <a:lnT cap="flat">
                      <a:noFill/>
                    </a:lnT>
                    <a:lnB>
                      <a:noFill/>
                    </a:lnB>
                    <a:lnTlToBr>
                      <a:noFill/>
                    </a:lnTlToBr>
                    <a:lnBlToTr>
                      <a:noFill/>
                    </a:lnBlToTr>
                    <a:noFill/>
                  </a:tcPr>
                </a:tc>
                <a:tc hMerge="1">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itchFamily="34" charset="0"/>
                      </a:endParaRPr>
                    </a:p>
                  </a:txBody>
                  <a:tcPr marL="0" marR="0" marT="0" marB="0" anchor="ctr" horzOverflow="overflow">
                    <a:lnL>
                      <a:noFill/>
                    </a:lnL>
                    <a:lnR>
                      <a:noFill/>
                    </a:lnR>
                    <a:lnT cap="flat">
                      <a:noFill/>
                    </a:lnT>
                    <a:lnB>
                      <a:noFill/>
                    </a:lnB>
                    <a:lnTlToBr>
                      <a:noFill/>
                    </a:lnTlToBr>
                    <a:lnBlToTr>
                      <a:noFill/>
                    </a:lnBlToTr>
                    <a:noFill/>
                  </a:tcPr>
                </a:tc>
                <a:tc hMerge="1">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altLang="en-US" sz="2100" b="0" i="0" u="none" strike="noStrike" cap="none" normalizeH="0" baseline="0" dirty="0">
                        <a:ln>
                          <a:noFill/>
                        </a:ln>
                        <a:solidFill>
                          <a:schemeClr val="tx1"/>
                        </a:solidFill>
                        <a:effectLst/>
                        <a:latin typeface="Arial" pitchFamily="34" charset="0"/>
                      </a:endParaRPr>
                    </a:p>
                  </a:txBody>
                  <a:tcPr marL="0" marR="0" marT="0" marB="0"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577036">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defRPr/>
                      </a:pPr>
                      <a:r>
                        <a:rPr kumimoji="0" lang="en-US" altLang="en-US" sz="2300" b="1" i="0" u="none" strike="noStrike" cap="none" normalizeH="0" baseline="0" dirty="0">
                          <a:ln>
                            <a:noFill/>
                          </a:ln>
                          <a:solidFill>
                            <a:schemeClr val="tx2">
                              <a:lumMod val="60000"/>
                              <a:lumOff val="40000"/>
                            </a:schemeClr>
                          </a:solidFill>
                          <a:effectLst/>
                          <a:latin typeface="Arial" pitchFamily="34" charset="0"/>
                        </a:rPr>
                        <a:t>Room Type</a:t>
                      </a:r>
                    </a:p>
                  </a:txBody>
                  <a:tcPr marL="72000" marR="0" marT="0" marB="0" anchor="ctr" horzOverflow="overflow">
                    <a:lnL cap="flat">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500" b="1" i="0" u="none" strike="noStrike" cap="none" normalizeH="0" baseline="0" dirty="0">
                          <a:ln>
                            <a:noFill/>
                          </a:ln>
                          <a:solidFill>
                            <a:srgbClr val="00B050"/>
                          </a:solidFill>
                          <a:effectLst/>
                          <a:latin typeface="Arial" pitchFamily="34" charset="0"/>
                        </a:rPr>
                        <a:t>Small</a:t>
                      </a:r>
                    </a:p>
                  </a:txBody>
                  <a:tcPr marL="0" marR="0" marT="0" marB="0"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500" b="1" i="0" u="none" strike="noStrike" cap="none" normalizeH="0" baseline="0" dirty="0">
                          <a:ln>
                            <a:noFill/>
                          </a:ln>
                          <a:solidFill>
                            <a:srgbClr val="00B050"/>
                          </a:solidFill>
                          <a:effectLst/>
                          <a:latin typeface="Arial" pitchFamily="34" charset="0"/>
                        </a:rPr>
                        <a:t>Medium</a:t>
                      </a:r>
                    </a:p>
                  </a:txBody>
                  <a:tcPr marL="0" marR="0" marT="0" marB="0" anchor="ctr" horzOverflow="overflow">
                    <a:lnL>
                      <a:noFill/>
                    </a:lnL>
                    <a:lnR>
                      <a:noFill/>
                    </a:lnR>
                    <a:lnT cap="fla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500" b="1" i="0" u="none" strike="noStrike" cap="none" normalizeH="0" baseline="0" dirty="0">
                          <a:ln>
                            <a:noFill/>
                          </a:ln>
                          <a:solidFill>
                            <a:srgbClr val="00B050"/>
                          </a:solidFill>
                          <a:effectLst/>
                          <a:latin typeface="Arial" pitchFamily="34" charset="0"/>
                        </a:rPr>
                        <a:t>Large</a:t>
                      </a:r>
                    </a:p>
                  </a:txBody>
                  <a:tcPr marL="0" marR="0" marT="0" marB="0"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1"/>
                  </a:ext>
                </a:extLst>
              </a:tr>
              <a:tr h="575443">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Bedrooms</a:t>
                      </a:r>
                    </a:p>
                  </a:txBody>
                  <a:tcPr marL="72000" marR="0" marT="0" marB="0"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90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140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200</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577036">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Bathrooms</a:t>
                      </a:r>
                    </a:p>
                  </a:txBody>
                  <a:tcPr marL="72000" marR="0" marT="0" marB="0"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25</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60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120</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577036">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Kitchens</a:t>
                      </a:r>
                    </a:p>
                  </a:txBody>
                  <a:tcPr marL="72000" marR="0" marT="0" marB="0"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100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130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160</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575443">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Living rooms</a:t>
                      </a:r>
                    </a:p>
                  </a:txBody>
                  <a:tcPr marL="72000" marR="0" marT="0" marB="0"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150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250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400</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577036">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Dining rooms</a:t>
                      </a:r>
                    </a:p>
                  </a:txBody>
                  <a:tcPr marL="72000" marR="0" marT="0" marB="0"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100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140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200</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575443">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Family rooms</a:t>
                      </a:r>
                    </a:p>
                  </a:txBody>
                  <a:tcPr marL="72000" marR="0" marT="0" marB="0" anchor="ctr" horzOverflow="overflow">
                    <a:lnL cap="flat">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150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240</a:t>
                      </a:r>
                    </a:p>
                  </a:txBody>
                  <a:tcPr marL="0" marR="0" marT="0" marB="0" anchor="ctr" horzOverflow="overflow">
                    <a:lnL>
                      <a:noFill/>
                    </a:lnL>
                    <a:lnR>
                      <a:noFill/>
                    </a:lnR>
                    <a:lnT>
                      <a:noFill/>
                    </a:lnT>
                    <a:lnB>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340</a:t>
                      </a:r>
                    </a:p>
                  </a:txBody>
                  <a:tcPr marL="0" marR="0" marT="0" marB="0"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577036">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altLang="en-US" sz="2500" b="0" i="0" u="none" strike="noStrike" cap="none" normalizeH="0" baseline="0" dirty="0">
                          <a:ln>
                            <a:noFill/>
                          </a:ln>
                          <a:solidFill>
                            <a:schemeClr val="tx2">
                              <a:lumMod val="60000"/>
                              <a:lumOff val="40000"/>
                            </a:schemeClr>
                          </a:solidFill>
                          <a:effectLst/>
                          <a:latin typeface="Arial" pitchFamily="34" charset="0"/>
                        </a:rPr>
                        <a:t>Utility</a:t>
                      </a:r>
                    </a:p>
                  </a:txBody>
                  <a:tcPr marL="72000" marR="0" marT="0" marB="0" anchor="ctr" horzOverflow="overflow">
                    <a:lnL cap="flat">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25</a:t>
                      </a:r>
                    </a:p>
                  </a:txBody>
                  <a:tcPr marL="0" marR="0" marT="0" marB="0" anchor="ctr" horzOverflow="overflow">
                    <a:lnL>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a:ln>
                            <a:noFill/>
                          </a:ln>
                          <a:solidFill>
                            <a:schemeClr val="tx1"/>
                          </a:solidFill>
                          <a:effectLst/>
                          <a:latin typeface="Arial" pitchFamily="34" charset="0"/>
                        </a:rPr>
                        <a:t>50</a:t>
                      </a:r>
                    </a:p>
                  </a:txBody>
                  <a:tcPr marL="0" marR="0" marT="0" marB="0" anchor="ctr" horzOverflow="overflow">
                    <a:lnL>
                      <a:noFill/>
                    </a:lnL>
                    <a:lnR>
                      <a:noFill/>
                    </a:lnR>
                    <a:lnT>
                      <a:noFill/>
                    </a:lnT>
                    <a:lnB cap="flat">
                      <a:noFill/>
                    </a:lnB>
                    <a:lnTlToBr>
                      <a:noFill/>
                    </a:lnTlToBr>
                    <a:lnBlToTr>
                      <a:noFill/>
                    </a:lnBlToTr>
                    <a:noFill/>
                  </a:tcPr>
                </a:tc>
                <a:tc>
                  <a:txBody>
                    <a:bodyPr/>
                    <a:lstStyle>
                      <a:lvl1pPr defTabSz="811213">
                        <a:defRPr sz="2000">
                          <a:solidFill>
                            <a:schemeClr val="tx1"/>
                          </a:solidFill>
                          <a:latin typeface="Arial" pitchFamily="34" charset="0"/>
                        </a:defRPr>
                      </a:lvl1pPr>
                      <a:lvl2pPr marL="128588" defTabSz="811213">
                        <a:defRPr sz="2000">
                          <a:solidFill>
                            <a:schemeClr val="tx1"/>
                          </a:solidFill>
                          <a:latin typeface="Arial" pitchFamily="34" charset="0"/>
                        </a:defRPr>
                      </a:lvl2pPr>
                      <a:lvl3pPr marL="465138" defTabSz="811213">
                        <a:defRPr sz="2000">
                          <a:solidFill>
                            <a:schemeClr val="tx1"/>
                          </a:solidFill>
                          <a:latin typeface="Arial" pitchFamily="34" charset="0"/>
                        </a:defRPr>
                      </a:lvl3pPr>
                      <a:lvl4pPr marL="1370013" defTabSz="811213">
                        <a:spcBef>
                          <a:spcPct val="20000"/>
                        </a:spcBef>
                        <a:defRPr sz="2000">
                          <a:solidFill>
                            <a:schemeClr val="tx1"/>
                          </a:solidFill>
                          <a:latin typeface="Times New Roman" pitchFamily="18" charset="0"/>
                        </a:defRPr>
                      </a:lvl4pPr>
                      <a:lvl5pPr marL="1825625" defTabSz="811213">
                        <a:spcBef>
                          <a:spcPct val="20000"/>
                        </a:spcBef>
                        <a:defRPr sz="2000">
                          <a:solidFill>
                            <a:schemeClr val="tx1"/>
                          </a:solidFill>
                          <a:latin typeface="Times New Roman" pitchFamily="18" charset="0"/>
                        </a:defRPr>
                      </a:lvl5pPr>
                      <a:lvl6pPr marL="2282825" defTabSz="811213" fontAlgn="base">
                        <a:spcBef>
                          <a:spcPct val="20000"/>
                        </a:spcBef>
                        <a:spcAft>
                          <a:spcPct val="0"/>
                        </a:spcAft>
                        <a:defRPr sz="2000">
                          <a:solidFill>
                            <a:schemeClr val="tx1"/>
                          </a:solidFill>
                          <a:latin typeface="Times New Roman" pitchFamily="18" charset="0"/>
                        </a:defRPr>
                      </a:lvl6pPr>
                      <a:lvl7pPr marL="2740025" defTabSz="811213" fontAlgn="base">
                        <a:spcBef>
                          <a:spcPct val="20000"/>
                        </a:spcBef>
                        <a:spcAft>
                          <a:spcPct val="0"/>
                        </a:spcAft>
                        <a:defRPr sz="2000">
                          <a:solidFill>
                            <a:schemeClr val="tx1"/>
                          </a:solidFill>
                          <a:latin typeface="Times New Roman" pitchFamily="18" charset="0"/>
                        </a:defRPr>
                      </a:lvl7pPr>
                      <a:lvl8pPr marL="3197225" defTabSz="811213" fontAlgn="base">
                        <a:spcBef>
                          <a:spcPct val="20000"/>
                        </a:spcBef>
                        <a:spcAft>
                          <a:spcPct val="0"/>
                        </a:spcAft>
                        <a:defRPr sz="2000">
                          <a:solidFill>
                            <a:schemeClr val="tx1"/>
                          </a:solidFill>
                          <a:latin typeface="Times New Roman" pitchFamily="18" charset="0"/>
                        </a:defRPr>
                      </a:lvl8pPr>
                      <a:lvl9pPr marL="3654425" defTabSz="811213" fontAlgn="base">
                        <a:spcBef>
                          <a:spcPct val="20000"/>
                        </a:spcBef>
                        <a:spcAft>
                          <a:spcPct val="0"/>
                        </a:spcAft>
                        <a:defRPr sz="2000">
                          <a:solidFill>
                            <a:schemeClr val="tx1"/>
                          </a:solidFill>
                          <a:latin typeface="Times New Roman" pitchFamily="18" charset="0"/>
                        </a:defRPr>
                      </a:lvl9p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altLang="en-US" sz="2300" b="0" i="0" u="none" strike="noStrike" cap="none" normalizeH="0" baseline="0" dirty="0">
                          <a:ln>
                            <a:noFill/>
                          </a:ln>
                          <a:solidFill>
                            <a:schemeClr val="tx1"/>
                          </a:solidFill>
                          <a:effectLst/>
                          <a:latin typeface="Arial" pitchFamily="34" charset="0"/>
                        </a:rPr>
                        <a:t>80</a:t>
                      </a:r>
                    </a:p>
                  </a:txBody>
                  <a:tcPr marL="0" marR="0" marT="0" marB="0" anchor="ct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993895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defTabSz="914411" fontAlgn="b"/>
            <a:r>
              <a:rPr lang="en-US" altLang="en-US" b="0" dirty="0">
                <a:solidFill>
                  <a:schemeClr val="tx1"/>
                </a:solidFill>
                <a:latin typeface="Arial" panose="020B0604020202020204" pitchFamily="34" charset="0"/>
              </a:rPr>
              <a:t>             </a:t>
            </a:r>
            <a:br>
              <a:rPr lang="en-US" altLang="en-US" b="0" dirty="0">
                <a:solidFill>
                  <a:schemeClr val="tx1"/>
                </a:solidFill>
                <a:latin typeface="Arial" panose="020B0604020202020204" pitchFamily="34" charset="0"/>
              </a:rPr>
            </a:br>
            <a:endParaRPr lang="en-US" altLang="en-US" b="0" dirty="0">
              <a:solidFill>
                <a:schemeClr val="tx1"/>
              </a:solidFill>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How to Obtain the Size Tables</a:t>
            </a:r>
          </a:p>
        </p:txBody>
      </p:sp>
      <p:sp>
        <p:nvSpPr>
          <p:cNvPr id="3" name="Content Placeholder 2"/>
          <p:cNvSpPr>
            <a:spLocks noGrp="1"/>
          </p:cNvSpPr>
          <p:nvPr>
            <p:ph idx="1"/>
          </p:nvPr>
        </p:nvSpPr>
        <p:spPr>
          <a:xfrm>
            <a:off x="401934" y="1228400"/>
            <a:ext cx="8320035" cy="5014243"/>
          </a:xfrm>
        </p:spPr>
        <p:txBody>
          <a:bodyPr/>
          <a:lstStyle/>
          <a:p>
            <a:r>
              <a:rPr lang="en-US" dirty="0"/>
              <a:t>When starting, developers usually have little historical data; therefore, they have to guess at the size average and range.</a:t>
            </a:r>
          </a:p>
          <a:p>
            <a:endParaRPr lang="en-US" dirty="0"/>
          </a:p>
        </p:txBody>
      </p:sp>
    </p:spTree>
    <p:extLst>
      <p:ext uri="{BB962C8B-B14F-4D97-AF65-F5344CB8AC3E}">
        <p14:creationId xmlns:p14="http://schemas.microsoft.com/office/powerpoint/2010/main" val="1556661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Solution: Gather and Organize Size Data</a:t>
            </a:r>
          </a:p>
        </p:txBody>
      </p:sp>
      <p:sp>
        <p:nvSpPr>
          <p:cNvPr id="3" name="Content Placeholder 2"/>
          <p:cNvSpPr>
            <a:spLocks noGrp="1"/>
          </p:cNvSpPr>
          <p:nvPr>
            <p:ph idx="1"/>
          </p:nvPr>
        </p:nvSpPr>
        <p:spPr>
          <a:xfrm>
            <a:off x="401934" y="1262910"/>
            <a:ext cx="8320035" cy="5014243"/>
          </a:xfrm>
        </p:spPr>
        <p:txBody>
          <a:bodyPr>
            <a:normAutofit/>
          </a:bodyPr>
          <a:lstStyle/>
          <a:p>
            <a:r>
              <a:rPr lang="en-US" dirty="0"/>
              <a:t>The size tables builders use were developed with a large volume of historical data.</a:t>
            </a:r>
          </a:p>
          <a:p>
            <a:r>
              <a:rPr lang="en-US" dirty="0"/>
              <a:t>The data include both room types and actual size measures.</a:t>
            </a:r>
          </a:p>
          <a:p>
            <a:endParaRPr lang="en-US" altLang="en-US" dirty="0"/>
          </a:p>
          <a:p>
            <a:r>
              <a:rPr lang="en-US" altLang="en-US" dirty="0"/>
              <a:t>To estimate size, find the reference points in your domain.</a:t>
            </a:r>
            <a:endParaRPr lang="en-US" dirty="0"/>
          </a:p>
          <a:p>
            <a:pPr marL="338328" indent="-173736">
              <a:lnSpc>
                <a:spcPct val="110000"/>
              </a:lnSpc>
              <a:spcBef>
                <a:spcPts val="500"/>
              </a:spcBef>
              <a:buFont typeface="Arial" panose="020B0604020202020204" pitchFamily="34" charset="0"/>
              <a:buChar char="•"/>
            </a:pPr>
            <a:r>
              <a:rPr lang="en-US" dirty="0"/>
              <a:t>Find as many parts in your existing code as possible and measure their size.</a:t>
            </a:r>
          </a:p>
          <a:p>
            <a:pPr marL="338328" indent="-173736">
              <a:lnSpc>
                <a:spcPct val="110000"/>
              </a:lnSpc>
              <a:spcBef>
                <a:spcPts val="500"/>
              </a:spcBef>
              <a:buFont typeface="Arial" panose="020B0604020202020204" pitchFamily="34" charset="0"/>
              <a:buChar char="•"/>
            </a:pPr>
            <a:r>
              <a:rPr lang="en-US" dirty="0"/>
              <a:t>Determine the types of parts or items from your domain.</a:t>
            </a:r>
          </a:p>
          <a:p>
            <a:pPr marL="338328" indent="-173736">
              <a:lnSpc>
                <a:spcPct val="110000"/>
              </a:lnSpc>
              <a:spcBef>
                <a:spcPts val="500"/>
              </a:spcBef>
              <a:buFont typeface="Arial" panose="020B0604020202020204" pitchFamily="34" charset="0"/>
              <a:buChar char="•"/>
            </a:pPr>
            <a:r>
              <a:rPr lang="en-US" dirty="0"/>
              <a:t>Sort the data by type.</a:t>
            </a:r>
          </a:p>
          <a:p>
            <a:pPr marL="338328" indent="-173736">
              <a:lnSpc>
                <a:spcPct val="110000"/>
              </a:lnSpc>
              <a:spcBef>
                <a:spcPts val="500"/>
              </a:spcBef>
              <a:buFont typeface="Arial" panose="020B0604020202020204" pitchFamily="34" charset="0"/>
              <a:buChar char="•"/>
            </a:pPr>
            <a:r>
              <a:rPr lang="en-US" dirty="0"/>
              <a:t>Apply statistical methods to determine average sizes for relative size categories.</a:t>
            </a:r>
          </a:p>
          <a:p>
            <a:r>
              <a:rPr lang="en-US" dirty="0"/>
              <a:t> </a:t>
            </a:r>
          </a:p>
        </p:txBody>
      </p:sp>
    </p:spTree>
    <p:extLst>
      <p:ext uri="{BB962C8B-B14F-4D97-AF65-F5344CB8AC3E}">
        <p14:creationId xmlns:p14="http://schemas.microsoft.com/office/powerpoint/2010/main" val="450951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ln/>
        </p:spPr>
        <p:txBody>
          <a:bodyPr/>
          <a:lstStyle/>
          <a:p>
            <a:r>
              <a:rPr lang="en-US" altLang="en-US" dirty="0"/>
              <a:t>Use Historical Data for Parts</a:t>
            </a:r>
          </a:p>
        </p:txBody>
      </p:sp>
      <p:sp>
        <p:nvSpPr>
          <p:cNvPr id="24579" name="Rectangle 3"/>
          <p:cNvSpPr>
            <a:spLocks noGrp="1" noChangeArrowheads="1"/>
          </p:cNvSpPr>
          <p:nvPr>
            <p:ph idx="1"/>
          </p:nvPr>
        </p:nvSpPr>
        <p:spPr>
          <a:xfrm>
            <a:off x="401934" y="1245658"/>
            <a:ext cx="8320035" cy="5014243"/>
          </a:xfrm>
          <a:noFill/>
          <a:ln/>
        </p:spPr>
        <p:txBody>
          <a:bodyPr/>
          <a:lstStyle/>
          <a:p>
            <a:r>
              <a:rPr lang="en-US" altLang="en-US" dirty="0"/>
              <a:t>Part size is highly variable:</a:t>
            </a:r>
          </a:p>
          <a:p>
            <a:pPr lvl="1"/>
            <a:r>
              <a:rPr lang="en-US" altLang="en-US" dirty="0"/>
              <a:t>depends on language</a:t>
            </a:r>
          </a:p>
          <a:p>
            <a:pPr lvl="1"/>
            <a:r>
              <a:rPr lang="en-US" altLang="en-US" dirty="0"/>
              <a:t>depends on part type</a:t>
            </a:r>
          </a:p>
          <a:p>
            <a:pPr lvl="1"/>
            <a:r>
              <a:rPr lang="en-US" altLang="en-US" dirty="0"/>
              <a:t>influenced by design style</a:t>
            </a:r>
          </a:p>
          <a:p>
            <a:endParaRPr lang="en-US" altLang="en-US" dirty="0"/>
          </a:p>
          <a:p>
            <a:r>
              <a:rPr lang="en-US" altLang="en-US" dirty="0"/>
              <a:t>Select software component functional types that are relevant to your domain, for example, </a:t>
            </a:r>
          </a:p>
          <a:p>
            <a:pPr lvl="1"/>
            <a:r>
              <a:rPr lang="en-US" altLang="en-US" dirty="0"/>
              <a:t>logic, control</a:t>
            </a:r>
          </a:p>
          <a:p>
            <a:pPr lvl="1"/>
            <a:r>
              <a:rPr lang="en-US" altLang="en-US" dirty="0"/>
              <a:t>I/O, files, display</a:t>
            </a:r>
          </a:p>
          <a:p>
            <a:pPr lvl="1"/>
            <a:r>
              <a:rPr lang="en-US" altLang="en-US" dirty="0"/>
              <a:t>data, text, calculation</a:t>
            </a:r>
          </a:p>
          <a:p>
            <a:pPr lvl="1"/>
            <a:r>
              <a:rPr lang="en-US" altLang="en-US" dirty="0"/>
              <a:t>setup, error handling</a:t>
            </a:r>
          </a:p>
          <a:p>
            <a:pPr marL="171433" lvl="1" indent="0">
              <a:buNone/>
            </a:pPr>
            <a:endParaRPr lang="en-US" altLang="en-US" dirty="0"/>
          </a:p>
        </p:txBody>
      </p:sp>
    </p:spTree>
    <p:extLst>
      <p:ext uri="{BB962C8B-B14F-4D97-AF65-F5344CB8AC3E}">
        <p14:creationId xmlns:p14="http://schemas.microsoft.com/office/powerpoint/2010/main" val="8525013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With Little Data</a:t>
            </a:r>
          </a:p>
        </p:txBody>
      </p:sp>
      <p:sp>
        <p:nvSpPr>
          <p:cNvPr id="3" name="Content Placeholder 2"/>
          <p:cNvSpPr>
            <a:spLocks noGrp="1"/>
          </p:cNvSpPr>
          <p:nvPr>
            <p:ph idx="1"/>
          </p:nvPr>
        </p:nvSpPr>
        <p:spPr>
          <a:xfrm>
            <a:off x="401934" y="1228403"/>
            <a:ext cx="8320035" cy="5014243"/>
          </a:xfrm>
        </p:spPr>
        <p:txBody>
          <a:bodyPr/>
          <a:lstStyle/>
          <a:p>
            <a:r>
              <a:rPr lang="en-US" dirty="0"/>
              <a:t>Start with any data available because the results will be grounded empirically.</a:t>
            </a:r>
          </a:p>
          <a:p>
            <a:r>
              <a:rPr lang="en-US" dirty="0"/>
              <a:t>Measure existing parts.</a:t>
            </a:r>
          </a:p>
          <a:p>
            <a:r>
              <a:rPr lang="en-US" dirty="0"/>
              <a:t>Size from just 5 random data points bound the median 93.75% of the time. </a:t>
            </a:r>
          </a:p>
          <a:p>
            <a:r>
              <a:rPr lang="en-US" dirty="0"/>
              <a:t>With few data points, the results may change as you add data.</a:t>
            </a:r>
          </a:p>
          <a:p>
            <a:r>
              <a:rPr lang="en-US" dirty="0"/>
              <a:t>With more data, we can take advantage of knowing how the data is likely to distribute. </a:t>
            </a:r>
          </a:p>
        </p:txBody>
      </p:sp>
    </p:spTree>
    <p:extLst>
      <p:ext uri="{BB962C8B-B14F-4D97-AF65-F5344CB8AC3E}">
        <p14:creationId xmlns:p14="http://schemas.microsoft.com/office/powerpoint/2010/main" val="3369707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noFill/>
          <a:ln/>
        </p:spPr>
        <p:txBody>
          <a:bodyPr/>
          <a:lstStyle/>
          <a:p>
            <a:r>
              <a:rPr lang="en-US" altLang="en-US" dirty="0"/>
              <a:t>Compute Standard Relative Sizes</a:t>
            </a:r>
          </a:p>
        </p:txBody>
      </p:sp>
      <p:sp>
        <p:nvSpPr>
          <p:cNvPr id="27651" name="Rectangle 3"/>
          <p:cNvSpPr>
            <a:spLocks noGrp="1" noChangeArrowheads="1"/>
          </p:cNvSpPr>
          <p:nvPr>
            <p:ph idx="1"/>
          </p:nvPr>
        </p:nvSpPr>
        <p:spPr>
          <a:noFill/>
          <a:ln/>
        </p:spPr>
        <p:txBody>
          <a:bodyPr/>
          <a:lstStyle/>
          <a:p>
            <a:r>
              <a:rPr lang="en-US" altLang="en-US" dirty="0"/>
              <a:t>Program size is not normally distributed (a symmetric bell curve); instead, size skews large.</a:t>
            </a:r>
          </a:p>
          <a:p>
            <a:r>
              <a:rPr lang="en-US" altLang="en-US" dirty="0"/>
              <a:t>A balanced distribution around medium is easier to visualize.</a:t>
            </a:r>
          </a:p>
          <a:p>
            <a:r>
              <a:rPr lang="en-US" altLang="en-US" dirty="0"/>
              <a:t>Use </a:t>
            </a:r>
            <a:r>
              <a:rPr lang="en-US" altLang="en-US" b="1" dirty="0"/>
              <a:t>the log of the size data</a:t>
            </a:r>
            <a:r>
              <a:rPr lang="en-US" altLang="en-US" dirty="0"/>
              <a:t> (log transform) to make the size range calculations.</a:t>
            </a:r>
          </a:p>
          <a:p>
            <a:r>
              <a:rPr lang="en-US" altLang="en-US" dirty="0"/>
              <a:t>After computing the size ranges, </a:t>
            </a:r>
            <a:r>
              <a:rPr lang="en-US" altLang="en-US" b="1" dirty="0"/>
              <a:t>take the anti-log </a:t>
            </a:r>
            <a:r>
              <a:rPr lang="en-US" altLang="en-US" dirty="0"/>
              <a:t>(re-transform) to convert the range back into LOC.</a:t>
            </a:r>
          </a:p>
          <a:p>
            <a:r>
              <a:rPr lang="en-US" altLang="en-US" dirty="0"/>
              <a:t>This works because size tends to be </a:t>
            </a:r>
            <a:r>
              <a:rPr lang="en-US" altLang="en-US" b="1" dirty="0"/>
              <a:t>log-normally</a:t>
            </a:r>
            <a:r>
              <a:rPr lang="en-US" altLang="en-US" dirty="0"/>
              <a:t> distributed.</a:t>
            </a:r>
          </a:p>
          <a:p>
            <a:endParaRPr lang="en-US" altLang="en-US" dirty="0"/>
          </a:p>
        </p:txBody>
      </p:sp>
      <p:sp>
        <p:nvSpPr>
          <p:cNvPr id="5" name="Picture Placeholder 4"/>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sp>
        <p:nvSpPr>
          <p:cNvPr id="3" name="Right Arrow 2"/>
          <p:cNvSpPr/>
          <p:nvPr/>
        </p:nvSpPr>
        <p:spPr bwMode="auto">
          <a:xfrm>
            <a:off x="3916368" y="4990268"/>
            <a:ext cx="1311264" cy="758146"/>
          </a:xfrm>
          <a:prstGeom prst="rightArrow">
            <a:avLst/>
          </a:prstGeom>
          <a:solidFill>
            <a:schemeClr val="accent1"/>
          </a:solidFill>
          <a:ln w="50800" cap="flat" cmpd="sng" algn="ctr">
            <a:noFill/>
            <a:prstDash val="solid"/>
            <a:round/>
            <a:headEnd type="non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02870" tIns="51435" rIns="102870" bIns="51435" numCol="1" rtlCol="0" anchor="t" anchorCtr="0" compatLnSpc="1">
            <a:prstTxWarp prst="textNoShape">
              <a:avLst/>
            </a:prstTxWarp>
          </a:bodyPr>
          <a:lstStyle/>
          <a:p>
            <a:pPr defTabSz="1028700" eaLnBrk="0" fontAlgn="base" hangingPunct="0">
              <a:lnSpc>
                <a:spcPct val="90000"/>
              </a:lnSpc>
              <a:spcBef>
                <a:spcPct val="0"/>
              </a:spcBef>
              <a:spcAft>
                <a:spcPct val="0"/>
              </a:spcAft>
            </a:pPr>
            <a:endParaRPr lang="en-US" b="1">
              <a:solidFill>
                <a:schemeClr val="folHlink"/>
              </a:solidFill>
              <a:latin typeface="Arial" charset="0"/>
              <a:cs typeface="Arial"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059" y="4142135"/>
            <a:ext cx="3168671" cy="198899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5638" y="4206959"/>
            <a:ext cx="3408144" cy="1974941"/>
          </a:xfrm>
          <a:prstGeom prst="rect">
            <a:avLst/>
          </a:prstGeom>
        </p:spPr>
      </p:pic>
    </p:spTree>
    <p:extLst>
      <p:ext uri="{BB962C8B-B14F-4D97-AF65-F5344CB8AC3E}">
        <p14:creationId xmlns:p14="http://schemas.microsoft.com/office/powerpoint/2010/main" val="345143723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a:ln/>
        </p:spPr>
        <p:txBody>
          <a:bodyPr>
            <a:normAutofit/>
          </a:bodyPr>
          <a:lstStyle/>
          <a:p>
            <a:r>
              <a:rPr lang="en-US" altLang="en-US" dirty="0"/>
              <a:t>Convert to Intuitive Relative Size Ranges</a:t>
            </a:r>
            <a:br>
              <a:rPr lang="en-US" altLang="en-US" dirty="0"/>
            </a:br>
            <a:endParaRPr lang="en-US" altLang="en-US" dirty="0"/>
          </a:p>
        </p:txBody>
      </p:sp>
      <p:sp>
        <p:nvSpPr>
          <p:cNvPr id="25603" name="Rectangle 3"/>
          <p:cNvSpPr>
            <a:spLocks noGrp="1" noChangeArrowheads="1"/>
          </p:cNvSpPr>
          <p:nvPr>
            <p:ph idx="1"/>
          </p:nvPr>
        </p:nvSpPr>
        <p:spPr>
          <a:xfrm>
            <a:off x="129398" y="1235602"/>
            <a:ext cx="8556226" cy="3779044"/>
          </a:xfrm>
          <a:noFill/>
          <a:ln/>
        </p:spPr>
        <p:txBody>
          <a:bodyPr/>
          <a:lstStyle/>
          <a:p>
            <a:pPr marL="257175" lvl="1" indent="0">
              <a:buNone/>
            </a:pPr>
            <a:r>
              <a:rPr lang="en-US" altLang="en-US" sz="2300" dirty="0"/>
              <a:t>Compute the mean (M) and standard deviation (</a:t>
            </a:r>
            <a:r>
              <a:rPr lang="en-US" altLang="en-US" sz="2300" dirty="0">
                <a:latin typeface="Symbol" panose="05050102010706020507" pitchFamily="18" charset="2"/>
              </a:rPr>
              <a:t>s</a:t>
            </a:r>
            <a:r>
              <a:rPr lang="en-US" altLang="en-US" sz="2300" dirty="0"/>
              <a:t>) of the historical data for each part type</a:t>
            </a:r>
            <a:r>
              <a:rPr lang="en-US" altLang="en-US" dirty="0"/>
              <a:t>. </a:t>
            </a:r>
          </a:p>
          <a:p>
            <a:pPr marL="257175" lvl="1" indent="0">
              <a:buNone/>
            </a:pP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130350142"/>
              </p:ext>
            </p:extLst>
          </p:nvPr>
        </p:nvGraphicFramePr>
        <p:xfrm>
          <a:off x="666498" y="2166044"/>
          <a:ext cx="7449095" cy="1754505"/>
        </p:xfrm>
        <a:graphic>
          <a:graphicData uri="http://schemas.openxmlformats.org/drawingml/2006/table">
            <a:tbl>
              <a:tblPr firstRow="1" bandRow="1">
                <a:tableStyleId>{2D5ABB26-0587-4C30-8999-92F81FD0307C}</a:tableStyleId>
              </a:tblPr>
              <a:tblGrid>
                <a:gridCol w="1489819">
                  <a:extLst>
                    <a:ext uri="{9D8B030D-6E8A-4147-A177-3AD203B41FA5}">
                      <a16:colId xmlns:a16="http://schemas.microsoft.com/office/drawing/2014/main" val="20000"/>
                    </a:ext>
                  </a:extLst>
                </a:gridCol>
                <a:gridCol w="1489819">
                  <a:extLst>
                    <a:ext uri="{9D8B030D-6E8A-4147-A177-3AD203B41FA5}">
                      <a16:colId xmlns:a16="http://schemas.microsoft.com/office/drawing/2014/main" val="20001"/>
                    </a:ext>
                  </a:extLst>
                </a:gridCol>
                <a:gridCol w="1489819">
                  <a:extLst>
                    <a:ext uri="{9D8B030D-6E8A-4147-A177-3AD203B41FA5}">
                      <a16:colId xmlns:a16="http://schemas.microsoft.com/office/drawing/2014/main" val="20002"/>
                    </a:ext>
                  </a:extLst>
                </a:gridCol>
                <a:gridCol w="1489819">
                  <a:extLst>
                    <a:ext uri="{9D8B030D-6E8A-4147-A177-3AD203B41FA5}">
                      <a16:colId xmlns:a16="http://schemas.microsoft.com/office/drawing/2014/main" val="20003"/>
                    </a:ext>
                  </a:extLst>
                </a:gridCol>
                <a:gridCol w="1489819">
                  <a:extLst>
                    <a:ext uri="{9D8B030D-6E8A-4147-A177-3AD203B41FA5}">
                      <a16:colId xmlns:a16="http://schemas.microsoft.com/office/drawing/2014/main" val="20004"/>
                    </a:ext>
                  </a:extLst>
                </a:gridCol>
              </a:tblGrid>
              <a:tr h="417195">
                <a:tc>
                  <a:txBody>
                    <a:bodyPr/>
                    <a:lstStyle/>
                    <a:p>
                      <a:pPr algn="ctr"/>
                      <a:r>
                        <a:rPr lang="en-US" sz="1800" b="1" dirty="0">
                          <a:latin typeface="Arial"/>
                          <a:cs typeface="Arial"/>
                        </a:rPr>
                        <a:t>Very Small</a:t>
                      </a:r>
                      <a:endParaRPr lang="en-US" sz="18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algn="ctr"/>
                      <a:r>
                        <a:rPr lang="en-US" sz="1800" b="1" dirty="0">
                          <a:latin typeface="Arial"/>
                          <a:cs typeface="Arial"/>
                        </a:rPr>
                        <a:t>Small</a:t>
                      </a:r>
                      <a:endParaRPr lang="en-US" sz="18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algn="ctr"/>
                      <a:r>
                        <a:rPr lang="en-US" sz="1800" b="1" dirty="0">
                          <a:latin typeface="Arial"/>
                          <a:cs typeface="Arial"/>
                        </a:rPr>
                        <a:t>Medium</a:t>
                      </a:r>
                      <a:endParaRPr lang="en-US" sz="18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algn="ctr"/>
                      <a:r>
                        <a:rPr lang="en-US" sz="1800" b="1" dirty="0">
                          <a:latin typeface="Arial"/>
                          <a:cs typeface="Arial"/>
                        </a:rPr>
                        <a:t>Large</a:t>
                      </a:r>
                      <a:endParaRPr lang="en-US" sz="18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algn="ctr"/>
                      <a:r>
                        <a:rPr lang="en-US" sz="1800" b="1" dirty="0">
                          <a:latin typeface="Arial"/>
                          <a:cs typeface="Arial"/>
                        </a:rPr>
                        <a:t>Very Large</a:t>
                      </a:r>
                      <a:endParaRPr lang="en-US" sz="18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45770">
                <a:tc>
                  <a:txBody>
                    <a:bodyPr/>
                    <a:lstStyle/>
                    <a:p>
                      <a:pPr algn="ctr"/>
                      <a:r>
                        <a:rPr lang="en-US" sz="1800" dirty="0">
                          <a:latin typeface="Arial"/>
                          <a:cs typeface="Arial"/>
                        </a:rPr>
                        <a:t>VS</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a:latin typeface="Arial"/>
                          <a:cs typeface="Arial"/>
                        </a:rPr>
                        <a:t>S</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a:latin typeface="Arial"/>
                          <a:cs typeface="Arial"/>
                        </a:rPr>
                        <a:t>M</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a:latin typeface="Arial"/>
                          <a:cs typeface="Arial"/>
                        </a:rPr>
                        <a:t>L</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a:latin typeface="Arial"/>
                          <a:cs typeface="Arial"/>
                        </a:rPr>
                        <a:t>VL</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445770">
                <a:tc>
                  <a:txBody>
                    <a:bodyPr/>
                    <a:lstStyle/>
                    <a:p>
                      <a:pPr algn="ctr"/>
                      <a:r>
                        <a:rPr lang="en-US" sz="1800" dirty="0">
                          <a:latin typeface="Arial"/>
                          <a:cs typeface="Arial"/>
                        </a:rPr>
                        <a:t>M − 2S</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a:cs typeface="Arial"/>
                        </a:rPr>
                        <a:t>M − S</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a:latin typeface="Arial"/>
                          <a:cs typeface="Arial"/>
                        </a:rPr>
                        <a:t>M</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a:cs typeface="Arial"/>
                        </a:rPr>
                        <a:t>M + S</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a:cs typeface="Arial"/>
                        </a:rPr>
                        <a:t>M + 2S</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445770">
                <a:tc>
                  <a:txBody>
                    <a:bodyPr/>
                    <a:lstStyle/>
                    <a:p>
                      <a:pPr algn="ctr"/>
                      <a:r>
                        <a:rPr lang="en-US" sz="1800" dirty="0">
                          <a:latin typeface="Arial"/>
                          <a:cs typeface="Arial"/>
                        </a:rPr>
                        <a:t>6.7%</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a:cs typeface="Arial"/>
                        </a:rPr>
                        <a:t>24.2%</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a:latin typeface="Arial"/>
                          <a:cs typeface="Arial"/>
                        </a:rPr>
                        <a:t>38.2%</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a:cs typeface="Arial"/>
                        </a:rPr>
                        <a:t>24.2%</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a:cs typeface="Arial"/>
                        </a:rPr>
                        <a:t>6.7%</a:t>
                      </a:r>
                      <a:endParaRPr lang="en-US" sz="18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0" y="4114800"/>
            <a:ext cx="4950619" cy="21798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4" name="Straight Arrow Connector 3"/>
          <p:cNvCxnSpPr/>
          <p:nvPr/>
        </p:nvCxnSpPr>
        <p:spPr>
          <a:xfrm flipH="1">
            <a:off x="4493419" y="4286250"/>
            <a:ext cx="850106" cy="0"/>
          </a:xfrm>
          <a:prstGeom prst="straightConnector1">
            <a:avLst/>
          </a:prstGeom>
          <a:ln w="9525" cmpd="sng">
            <a:solidFill>
              <a:srgbClr val="000000"/>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330826" y="4089400"/>
            <a:ext cx="2118529" cy="657872"/>
          </a:xfrm>
          <a:prstGeom prst="rect">
            <a:avLst/>
          </a:prstGeom>
          <a:noFill/>
        </p:spPr>
        <p:txBody>
          <a:bodyPr wrap="none" lIns="102870" tIns="51435" rIns="102870" bIns="51435" rtlCol="0">
            <a:spAutoFit/>
          </a:bodyPr>
          <a:lstStyle/>
          <a:p>
            <a:r>
              <a:rPr lang="en-US" dirty="0">
                <a:solidFill>
                  <a:srgbClr val="000000"/>
                </a:solidFill>
                <a:latin typeface="Arial"/>
                <a:cs typeface="Arial"/>
              </a:rPr>
              <a:t>Many are medium </a:t>
            </a:r>
          </a:p>
          <a:p>
            <a:r>
              <a:rPr lang="en-US" dirty="0">
                <a:solidFill>
                  <a:srgbClr val="000000"/>
                </a:solidFill>
                <a:latin typeface="Arial"/>
                <a:cs typeface="Arial"/>
              </a:rPr>
              <a:t>(most common)</a:t>
            </a:r>
          </a:p>
        </p:txBody>
      </p:sp>
      <p:cxnSp>
        <p:nvCxnSpPr>
          <p:cNvPr id="10" name="Straight Arrow Connector 9"/>
          <p:cNvCxnSpPr/>
          <p:nvPr/>
        </p:nvCxnSpPr>
        <p:spPr>
          <a:xfrm>
            <a:off x="2428875" y="4540715"/>
            <a:ext cx="1181819" cy="332910"/>
          </a:xfrm>
          <a:prstGeom prst="straightConnector1">
            <a:avLst/>
          </a:prstGeom>
          <a:ln w="9525" cmpd="sng">
            <a:solidFill>
              <a:srgbClr val="000000"/>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413000" y="4538133"/>
            <a:ext cx="2416175" cy="433918"/>
          </a:xfrm>
          <a:prstGeom prst="straightConnector1">
            <a:avLst/>
          </a:prstGeom>
          <a:ln w="9525" cmpd="sng">
            <a:solidFill>
              <a:srgbClr val="000000"/>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3387" y="4326545"/>
            <a:ext cx="1874872" cy="657872"/>
          </a:xfrm>
          <a:prstGeom prst="rect">
            <a:avLst/>
          </a:prstGeom>
          <a:noFill/>
        </p:spPr>
        <p:txBody>
          <a:bodyPr wrap="none" lIns="102870" tIns="51435" rIns="102870" bIns="51435" rtlCol="0">
            <a:spAutoFit/>
          </a:bodyPr>
          <a:lstStyle/>
          <a:p>
            <a:r>
              <a:rPr lang="en-US" dirty="0">
                <a:latin typeface="Arial"/>
                <a:cs typeface="Arial"/>
              </a:rPr>
              <a:t>Some are small </a:t>
            </a:r>
            <a:br>
              <a:rPr lang="en-US" dirty="0">
                <a:latin typeface="Arial"/>
                <a:cs typeface="Arial"/>
              </a:rPr>
            </a:br>
            <a:r>
              <a:rPr lang="en-US" dirty="0">
                <a:latin typeface="Arial"/>
                <a:cs typeface="Arial"/>
              </a:rPr>
              <a:t>or large</a:t>
            </a:r>
          </a:p>
        </p:txBody>
      </p:sp>
      <p:cxnSp>
        <p:nvCxnSpPr>
          <p:cNvPr id="16" name="Straight Arrow Connector 15"/>
          <p:cNvCxnSpPr/>
          <p:nvPr/>
        </p:nvCxnSpPr>
        <p:spPr>
          <a:xfrm flipH="1">
            <a:off x="5373179" y="5327650"/>
            <a:ext cx="830771" cy="345771"/>
          </a:xfrm>
          <a:prstGeom prst="straightConnector1">
            <a:avLst/>
          </a:prstGeom>
          <a:ln w="9525" cmpd="sng">
            <a:solidFill>
              <a:srgbClr val="000000"/>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286711" y="5321301"/>
            <a:ext cx="2914065" cy="456167"/>
          </a:xfrm>
          <a:prstGeom prst="straightConnector1">
            <a:avLst/>
          </a:prstGeom>
          <a:ln w="9525" cmpd="sng">
            <a:solidFill>
              <a:srgbClr val="000000"/>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173256" y="5111190"/>
            <a:ext cx="2259593" cy="657872"/>
          </a:xfrm>
          <a:prstGeom prst="rect">
            <a:avLst/>
          </a:prstGeom>
          <a:noFill/>
        </p:spPr>
        <p:txBody>
          <a:bodyPr wrap="none" lIns="102870" tIns="51435" rIns="102870" bIns="51435" rtlCol="0">
            <a:spAutoFit/>
          </a:bodyPr>
          <a:lstStyle/>
          <a:p>
            <a:r>
              <a:rPr lang="en-US" dirty="0">
                <a:solidFill>
                  <a:srgbClr val="000000"/>
                </a:solidFill>
                <a:latin typeface="Arial"/>
                <a:cs typeface="Arial"/>
              </a:rPr>
              <a:t>Few are very large </a:t>
            </a:r>
            <a:br>
              <a:rPr lang="en-US" dirty="0">
                <a:solidFill>
                  <a:srgbClr val="000000"/>
                </a:solidFill>
                <a:latin typeface="Arial"/>
                <a:cs typeface="Arial"/>
              </a:rPr>
            </a:br>
            <a:r>
              <a:rPr lang="en-US" dirty="0">
                <a:solidFill>
                  <a:srgbClr val="000000"/>
                </a:solidFill>
                <a:latin typeface="Arial"/>
                <a:cs typeface="Arial"/>
              </a:rPr>
              <a:t>or very small</a:t>
            </a:r>
          </a:p>
        </p:txBody>
      </p:sp>
    </p:spTree>
    <p:extLst>
      <p:ext uri="{BB962C8B-B14F-4D97-AF65-F5344CB8AC3E}">
        <p14:creationId xmlns:p14="http://schemas.microsoft.com/office/powerpoint/2010/main" val="359794916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Collect the Results in a Table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38234799"/>
              </p:ext>
            </p:extLst>
          </p:nvPr>
        </p:nvGraphicFramePr>
        <p:xfrm>
          <a:off x="380393" y="1724886"/>
          <a:ext cx="7449096" cy="2763744"/>
        </p:xfrm>
        <a:graphic>
          <a:graphicData uri="http://schemas.openxmlformats.org/drawingml/2006/table">
            <a:tbl>
              <a:tblPr firstRow="1" bandRow="1">
                <a:tableStyleId>{2D5ABB26-0587-4C30-8999-92F81FD0307C}</a:tableStyleId>
              </a:tblPr>
              <a:tblGrid>
                <a:gridCol w="1413994">
                  <a:extLst>
                    <a:ext uri="{9D8B030D-6E8A-4147-A177-3AD203B41FA5}">
                      <a16:colId xmlns:a16="http://schemas.microsoft.com/office/drawing/2014/main" val="20000"/>
                    </a:ext>
                  </a:extLst>
                </a:gridCol>
                <a:gridCol w="1220839">
                  <a:extLst>
                    <a:ext uri="{9D8B030D-6E8A-4147-A177-3AD203B41FA5}">
                      <a16:colId xmlns:a16="http://schemas.microsoft.com/office/drawing/2014/main" val="20001"/>
                    </a:ext>
                  </a:extLst>
                </a:gridCol>
                <a:gridCol w="1089715">
                  <a:extLst>
                    <a:ext uri="{9D8B030D-6E8A-4147-A177-3AD203B41FA5}">
                      <a16:colId xmlns:a16="http://schemas.microsoft.com/office/drawing/2014/main" val="20002"/>
                    </a:ext>
                  </a:extLst>
                </a:gridCol>
                <a:gridCol w="1241516">
                  <a:extLst>
                    <a:ext uri="{9D8B030D-6E8A-4147-A177-3AD203B41FA5}">
                      <a16:colId xmlns:a16="http://schemas.microsoft.com/office/drawing/2014/main" val="20003"/>
                    </a:ext>
                  </a:extLst>
                </a:gridCol>
                <a:gridCol w="1241516">
                  <a:extLst>
                    <a:ext uri="{9D8B030D-6E8A-4147-A177-3AD203B41FA5}">
                      <a16:colId xmlns:a16="http://schemas.microsoft.com/office/drawing/2014/main" val="20004"/>
                    </a:ext>
                  </a:extLst>
                </a:gridCol>
                <a:gridCol w="1241516">
                  <a:extLst>
                    <a:ext uri="{9D8B030D-6E8A-4147-A177-3AD203B41FA5}">
                      <a16:colId xmlns:a16="http://schemas.microsoft.com/office/drawing/2014/main" val="20005"/>
                    </a:ext>
                  </a:extLst>
                </a:gridCol>
              </a:tblGrid>
              <a:tr h="4454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latin typeface="Arial"/>
                          <a:cs typeface="Arial"/>
                        </a:rPr>
                        <a:t>Type</a:t>
                      </a:r>
                    </a:p>
                  </a:txBody>
                  <a:tcPr marL="102870" marR="102870" marT="51435" marB="51435">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VS</a:t>
                      </a:r>
                    </a:p>
                    <a:p>
                      <a:pPr algn="ctr"/>
                      <a:endParaRPr lang="en-US" sz="16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algn="ctr"/>
                      <a:r>
                        <a:rPr lang="en-US" sz="1600" b="1" dirty="0">
                          <a:solidFill>
                            <a:schemeClr val="tx1"/>
                          </a:solidFill>
                          <a:latin typeface="Arial"/>
                          <a:cs typeface="Arial"/>
                        </a:rPr>
                        <a:t>S</a:t>
                      </a:r>
                      <a:endParaRPr lang="en-US" sz="16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algn="ctr"/>
                      <a:r>
                        <a:rPr lang="en-US" sz="1600" b="1" dirty="0">
                          <a:latin typeface="Arial"/>
                          <a:cs typeface="Arial"/>
                        </a:rPr>
                        <a:t>M</a:t>
                      </a:r>
                      <a:endParaRPr lang="en-US" sz="16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latin typeface="Arial"/>
                          <a:cs typeface="Arial"/>
                        </a:rPr>
                        <a:t>L</a:t>
                      </a:r>
                      <a:endParaRPr lang="en-US" sz="16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latin typeface="Arial"/>
                          <a:cs typeface="Arial"/>
                        </a:rPr>
                        <a:t>VL</a:t>
                      </a:r>
                      <a:endParaRPr lang="en-US" sz="16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621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Calculation</a:t>
                      </a:r>
                      <a:endParaRPr lang="en-US" sz="1600" b="1"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a:latin typeface="Arial"/>
                          <a:cs typeface="Arial"/>
                        </a:rPr>
                        <a:t>2.34</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a:latin typeface="Arial"/>
                          <a:cs typeface="Arial"/>
                        </a:rPr>
                        <a:t>5.13</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a:latin typeface="Arial"/>
                          <a:cs typeface="Arial"/>
                        </a:rPr>
                        <a:t>11.25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a:latin typeface="Arial"/>
                          <a:cs typeface="Arial"/>
                        </a:rPr>
                        <a:t>24.66</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dirty="0">
                          <a:latin typeface="Arial"/>
                          <a:cs typeface="Arial"/>
                        </a:rPr>
                        <a:t>54.04</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621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Data</a:t>
                      </a:r>
                      <a:endParaRPr lang="en-US" sz="1600" b="1"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2.60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4.79</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8.84</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16.31</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30.09</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621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I/O</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9.01</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12.06</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16.15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21.62</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28.93</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621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Logic</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7.55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10.98</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15.98</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23.25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a:latin typeface="Arial"/>
                          <a:cs typeface="Arial"/>
                        </a:rPr>
                        <a:t>33.83</a:t>
                      </a:r>
                      <a:endParaRPr lang="en-US" sz="1600" b="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3621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Setup</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3.88</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5.04</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6.56</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8.53</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11.09</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r h="3621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b="1" dirty="0">
                          <a:latin typeface="Arial"/>
                          <a:cs typeface="Arial"/>
                        </a:rPr>
                        <a:t>Text</a:t>
                      </a:r>
                      <a:endParaRPr lang="en-US" sz="1600" b="1"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3.75</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8.00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17.07</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36.41</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600" b="0" dirty="0">
                          <a:latin typeface="Arial"/>
                          <a:cs typeface="Arial"/>
                        </a:rPr>
                        <a:t>77.66</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5" name="Rectangle 2"/>
          <p:cNvSpPr txBox="1">
            <a:spLocks noChangeArrowheads="1"/>
          </p:cNvSpPr>
          <p:nvPr/>
        </p:nvSpPr>
        <p:spPr>
          <a:xfrm>
            <a:off x="418721" y="1258370"/>
            <a:ext cx="7599066" cy="356320"/>
          </a:xfrm>
          <a:prstGeom prst="rect">
            <a:avLst/>
          </a:prstGeom>
          <a:noFill/>
          <a:ln/>
        </p:spPr>
        <p:txBody>
          <a:bodyPr vert="horz" lIns="0" tIns="0" rIns="0" bIns="0" rtlCol="0" anchor="t">
            <a:normAutofit fontScale="97500"/>
          </a:bodyPr>
          <a:lstStyle>
            <a:lvl1pPr algn="l" defTabSz="812719" rtl="0" eaLnBrk="1" latinLnBrk="0" hangingPunct="1">
              <a:lnSpc>
                <a:spcPct val="90000"/>
              </a:lnSpc>
              <a:spcBef>
                <a:spcPct val="0"/>
              </a:spcBef>
              <a:buNone/>
              <a:defRPr sz="2500" b="1" kern="1200">
                <a:solidFill>
                  <a:schemeClr val="tx1"/>
                </a:solidFill>
                <a:latin typeface="Arial" panose="020B0604020202020204" pitchFamily="34" charset="0"/>
                <a:ea typeface="+mj-ea"/>
                <a:cs typeface="Arial" panose="020B0604020202020204" pitchFamily="34" charset="0"/>
              </a:defRPr>
            </a:lvl1pPr>
          </a:lstStyle>
          <a:p>
            <a:r>
              <a:rPr lang="en-US" altLang="en-US" sz="2300" dirty="0"/>
              <a:t>Example C++ part size ranges by type and relative size</a:t>
            </a:r>
          </a:p>
        </p:txBody>
      </p:sp>
    </p:spTree>
    <p:extLst>
      <p:ext uri="{BB962C8B-B14F-4D97-AF65-F5344CB8AC3E}">
        <p14:creationId xmlns:p14="http://schemas.microsoft.com/office/powerpoint/2010/main" val="2138698761"/>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164</TotalTime>
  <Words>1091</Words>
  <Application>Microsoft Office PowerPoint</Application>
  <PresentationFormat>On-screen Show (4:3)</PresentationFormat>
  <Paragraphs>306</Paragraphs>
  <Slides>13</Slides>
  <Notes>3</Notes>
  <HiddenSlides>3</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Symbol</vt:lpstr>
      <vt:lpstr>SEI_template</vt:lpstr>
      <vt:lpstr>A Discipline for  Software Engineering</vt:lpstr>
      <vt:lpstr>Document Markings</vt:lpstr>
      <vt:lpstr>Problem: How to Obtain the Size Tables</vt:lpstr>
      <vt:lpstr>Solution: Gather and Organize Size Data</vt:lpstr>
      <vt:lpstr>Use Historical Data for Parts</vt:lpstr>
      <vt:lpstr>With Little Data</vt:lpstr>
      <vt:lpstr>Compute Standard Relative Sizes</vt:lpstr>
      <vt:lpstr>Convert to Intuitive Relative Size Ranges </vt:lpstr>
      <vt:lpstr>Collect the Results in a Table</vt:lpstr>
      <vt:lpstr>Exercise</vt:lpstr>
      <vt:lpstr>C++ Example</vt:lpstr>
      <vt:lpstr>Builders Example</vt:lpstr>
      <vt:lpstr>Historical Building Data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20</cp:revision>
  <cp:lastPrinted>2015-11-05T19:18:24Z</cp:lastPrinted>
  <dcterms:created xsi:type="dcterms:W3CDTF">2018-04-24T19:07:40Z</dcterms:created>
  <dcterms:modified xsi:type="dcterms:W3CDTF">2020-04-14T14:39:35Z</dcterms:modified>
</cp:coreProperties>
</file>